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9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62" r:id="rId5"/>
    <p:sldId id="263" r:id="rId6"/>
    <p:sldId id="283" r:id="rId7"/>
    <p:sldId id="271" r:id="rId8"/>
    <p:sldId id="277" r:id="rId9"/>
    <p:sldId id="272" r:id="rId10"/>
    <p:sldId id="265" r:id="rId11"/>
    <p:sldId id="279" r:id="rId12"/>
    <p:sldId id="273" r:id="rId13"/>
    <p:sldId id="266" r:id="rId14"/>
    <p:sldId id="280" r:id="rId15"/>
    <p:sldId id="274" r:id="rId16"/>
    <p:sldId id="268" r:id="rId17"/>
    <p:sldId id="281" r:id="rId18"/>
    <p:sldId id="275" r:id="rId19"/>
    <p:sldId id="269" r:id="rId20"/>
    <p:sldId id="282" r:id="rId21"/>
    <p:sldId id="276" r:id="rId22"/>
    <p:sldId id="270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369A6372-13FE-4EAE-8C0F-A84F14903F11}">
          <p14:sldIdLst>
            <p14:sldId id="256"/>
            <p14:sldId id="257"/>
            <p14:sldId id="262"/>
            <p14:sldId id="263"/>
            <p14:sldId id="283"/>
            <p14:sldId id="271"/>
            <p14:sldId id="277"/>
            <p14:sldId id="272"/>
            <p14:sldId id="265"/>
            <p14:sldId id="279"/>
            <p14:sldId id="273"/>
            <p14:sldId id="266"/>
            <p14:sldId id="280"/>
            <p14:sldId id="274"/>
            <p14:sldId id="268"/>
            <p14:sldId id="281"/>
            <p14:sldId id="275"/>
            <p14:sldId id="269"/>
            <p14:sldId id="282"/>
            <p14:sldId id="276"/>
            <p14:sldId id="270"/>
            <p14:sldId id="260"/>
          </p14:sldIdLst>
        </p14:section>
        <p14:section name="Backup Slides" id="{D712B556-9639-4A12-B30E-EA882D42A2FD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A5A5"/>
    <a:srgbClr val="FF9B4A"/>
    <a:srgbClr val="FF6600"/>
    <a:srgbClr val="FFFF00"/>
    <a:srgbClr val="179BF5"/>
    <a:srgbClr val="3921EB"/>
    <a:srgbClr val="23B5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35B60-E3BA-42A6-8A02-F8B86FEDB5B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60AFA-46D3-4344-8ED9-0825AAB589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F9DB5-8D73-4E51-8490-A81FFA4E26E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98ED1-1FA2-4449-A9CC-29DCF41CC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995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5683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3676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579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293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358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485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794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3537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3885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759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85611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0592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5101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584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277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371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6695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932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1032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699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8ED1-1FA2-4449-A9CC-29DCF41CC7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19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693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86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8306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53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78064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120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547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505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6643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112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076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765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323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8225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1829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433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0121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38603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3854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862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7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44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662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27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1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487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875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F2AE13-EFDD-494C-A313-42B15A3E1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68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CDFE-1F22-4B32-B30B-02D560ECC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21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1680754"/>
            <a:ext cx="5826719" cy="2370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CHANNEL ISLANDS BEACH COMMUNITY SERVICES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Water Supply Alternatives Analysis</a:t>
            </a:r>
          </a:p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795659" cy="365125"/>
          </a:xfrm>
        </p:spPr>
        <p:txBody>
          <a:bodyPr/>
          <a:lstStyle/>
          <a:p>
            <a:r>
              <a:rPr lang="en-US" dirty="0" smtClean="0"/>
              <a:t>Channel Islands Beach Community Services District - Water Supply Alternatives Analysis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76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39" y="3134344"/>
            <a:ext cx="1584961" cy="897725"/>
          </a:xfrm>
        </p:spPr>
        <p:txBody>
          <a:bodyPr>
            <a:normAutofit/>
          </a:bodyPr>
          <a:lstStyle/>
          <a:p>
            <a:r>
              <a:rPr lang="en-US" sz="1200" b="1" u="sng" dirty="0" smtClean="0"/>
              <a:t>Alt#2</a:t>
            </a:r>
            <a:r>
              <a:rPr lang="en-US" sz="1200" dirty="0" smtClean="0"/>
              <a:t> Direct Potable Reuse – PHWA, District Lead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3875315" y="714103"/>
            <a:ext cx="8709" cy="4794068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578226" y="5581650"/>
            <a:ext cx="314324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643189" y="6160294"/>
            <a:ext cx="1142999" cy="4762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41829" y="5636623"/>
            <a:ext cx="0" cy="523671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641829" y="5581650"/>
            <a:ext cx="859017" cy="0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786188" y="5621382"/>
            <a:ext cx="1360" cy="538912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641829" y="4873669"/>
            <a:ext cx="659127" cy="12656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41829" y="4873669"/>
            <a:ext cx="0" cy="653009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493321" y="2605911"/>
            <a:ext cx="322214" cy="394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7493321" y="2864716"/>
            <a:ext cx="322214" cy="4423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493321" y="2325727"/>
            <a:ext cx="322214" cy="442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36696" y="2475106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Low Quality Stream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824674" y="2207042"/>
            <a:ext cx="13356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High Quality Stream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7815535" y="2743170"/>
            <a:ext cx="1202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Combined Stream</a:t>
            </a:r>
            <a:endParaRPr lang="en-US" sz="10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646718" y="4215897"/>
            <a:ext cx="1359" cy="5942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00956" y="4797469"/>
            <a:ext cx="345763" cy="12656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1062038" y="4172016"/>
            <a:ext cx="2568628" cy="63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62038" y="4215897"/>
            <a:ext cx="0" cy="653009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49234" y="3291783"/>
            <a:ext cx="120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Continue normal delivery operation</a:t>
            </a:r>
            <a:endParaRPr lang="en-US" sz="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117509" y="4554451"/>
            <a:ext cx="551771" cy="2964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641829" y="6216669"/>
            <a:ext cx="17825" cy="2730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657284" y="3661954"/>
            <a:ext cx="0" cy="3172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79347" y="6455261"/>
            <a:ext cx="1844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Bypass can be increased due to improved raw water quality.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4290878" y="5878115"/>
            <a:ext cx="184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Blend AWPF product water with BWRDF raw water after 24 hour storage.</a:t>
            </a:r>
            <a:endParaRPr lang="en-US" sz="8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4343269" y="5445143"/>
            <a:ext cx="115114" cy="4329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794149" y="5002530"/>
            <a:ext cx="1213281" cy="0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07430" y="5002530"/>
            <a:ext cx="6674" cy="579121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742980" y="4982340"/>
            <a:ext cx="6674" cy="579121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39198" y="4215897"/>
            <a:ext cx="1844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storage tank, monitoring eqpt., and pumps.</a:t>
            </a:r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A5A5A5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A5A5A5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51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Alt#2</a:t>
            </a:r>
            <a:r>
              <a:rPr lang="en-US" dirty="0" smtClean="0"/>
              <a:t> Direct </a:t>
            </a:r>
            <a:r>
              <a:rPr lang="en-US" dirty="0"/>
              <a:t>Potable Reuse – PHWA, District Lead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860413"/>
            <a:ext cx="5771573" cy="418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113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/>
              <a:t>Alt#3</a:t>
            </a:r>
            <a:r>
              <a:rPr lang="en-US" sz="2800" dirty="0" smtClean="0"/>
              <a:t> Oxnard BS#1 </a:t>
            </a:r>
            <a:r>
              <a:rPr lang="en-US" sz="2800" dirty="0" err="1" smtClean="0"/>
              <a:t>Desalter</a:t>
            </a:r>
            <a:r>
              <a:rPr lang="en-US" sz="2800" dirty="0"/>
              <a:t> </a:t>
            </a:r>
            <a:r>
              <a:rPr lang="en-US" sz="2800" dirty="0" smtClean="0"/>
              <a:t>Optimization – District Independent Project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250944"/>
          </a:xfrm>
        </p:spPr>
        <p:txBody>
          <a:bodyPr>
            <a:normAutofit/>
          </a:bodyPr>
          <a:lstStyle/>
          <a:p>
            <a:r>
              <a:rPr lang="en-US" dirty="0" smtClean="0"/>
              <a:t>The District will pay for the addition of a third stage to the City of Oxnard’s BS#1 </a:t>
            </a:r>
            <a:r>
              <a:rPr lang="en-US" dirty="0" err="1" smtClean="0"/>
              <a:t>Desalter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2.5 MGD skid will produce an additional 140 AFY with the third stage. </a:t>
            </a:r>
          </a:p>
          <a:p>
            <a:pPr lvl="1"/>
            <a:r>
              <a:rPr lang="en-US" dirty="0" smtClean="0"/>
              <a:t>Two of the three units will be upgraded for a total additional capacity of 240 AFY.</a:t>
            </a:r>
          </a:p>
          <a:p>
            <a:r>
              <a:rPr lang="en-US" dirty="0" smtClean="0"/>
              <a:t>The City will use BS#6 to produce a CMWD equivalent water and deliver to the District via the existing Oxnard Conduit, which is currently used to deliver CMWD supply to PHWA’s BWRDF.</a:t>
            </a:r>
          </a:p>
          <a:p>
            <a:r>
              <a:rPr lang="en-US" dirty="0" smtClean="0"/>
              <a:t>A new pipeline will be constructed to deliver this CMWD equivalent water from the Oxnard Conduit to the Cross Base Pipeline.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3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9039" y="3134344"/>
            <a:ext cx="1584961" cy="897725"/>
          </a:xfrm>
        </p:spPr>
        <p:txBody>
          <a:bodyPr>
            <a:normAutofit fontScale="90000"/>
          </a:bodyPr>
          <a:lstStyle/>
          <a:p>
            <a:r>
              <a:rPr lang="en-US" sz="1200" b="1" u="sng" dirty="0" smtClean="0"/>
              <a:t>Alt#3</a:t>
            </a:r>
            <a:r>
              <a:rPr lang="en-US" sz="1200" dirty="0" smtClean="0"/>
              <a:t> Oxnard </a:t>
            </a:r>
            <a:r>
              <a:rPr lang="en-US" sz="1200" dirty="0"/>
              <a:t>BS#1 </a:t>
            </a:r>
            <a:r>
              <a:rPr lang="en-US" sz="1200" dirty="0" err="1" smtClean="0"/>
              <a:t>Desalter</a:t>
            </a:r>
            <a:r>
              <a:rPr lang="en-US" sz="1200" dirty="0" smtClean="0"/>
              <a:t> Optimization – </a:t>
            </a:r>
            <a:r>
              <a:rPr lang="en-US" sz="1200" dirty="0"/>
              <a:t>District Independent Project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84025" y="714103"/>
            <a:ext cx="0" cy="1366633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884025" y="2080736"/>
            <a:ext cx="1085644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736782" y="2864716"/>
            <a:ext cx="263843" cy="1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00625" y="2864716"/>
            <a:ext cx="0" cy="329334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201876" y="2453264"/>
            <a:ext cx="0" cy="74078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36782" y="2080736"/>
            <a:ext cx="681" cy="78398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924425" y="3781950"/>
            <a:ext cx="176146" cy="1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24425" y="3788278"/>
            <a:ext cx="0" cy="802772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493321" y="2605911"/>
            <a:ext cx="322214" cy="394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7493321" y="2864716"/>
            <a:ext cx="322214" cy="4423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493321" y="2325727"/>
            <a:ext cx="322214" cy="442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36696" y="2475106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Low Quality Stream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7824674" y="2207042"/>
            <a:ext cx="13356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High Quality Stream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7815535" y="2743170"/>
            <a:ext cx="1202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Combined Stream</a:t>
            </a:r>
            <a:endParaRPr lang="en-US" sz="1000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517900" y="4298995"/>
            <a:ext cx="1588" cy="292055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521172" y="4591050"/>
            <a:ext cx="1403253" cy="63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062038" y="4178343"/>
            <a:ext cx="1016797" cy="2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62038" y="4215897"/>
            <a:ext cx="0" cy="653009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69669" y="2088035"/>
            <a:ext cx="0" cy="578965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0571" y="3194050"/>
            <a:ext cx="1359" cy="5942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78835" y="4298995"/>
            <a:ext cx="1439065" cy="1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078835" y="4178344"/>
            <a:ext cx="0" cy="120651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204754" y="2598216"/>
            <a:ext cx="1438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13985" y="2124278"/>
            <a:ext cx="1206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Deliver all UWCD allocation through BS#1 </a:t>
            </a:r>
            <a:r>
              <a:rPr lang="en-US" sz="800" dirty="0" err="1" smtClean="0"/>
              <a:t>Desalter</a:t>
            </a:r>
            <a:r>
              <a:rPr lang="en-US" sz="800" dirty="0" smtClean="0"/>
              <a:t> and BS#6. Requires new connection @ BS#1.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5619184" y="1009237"/>
            <a:ext cx="920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Optimize existing BS#1 </a:t>
            </a:r>
            <a:r>
              <a:rPr lang="en-US" sz="800" dirty="0" err="1" smtClean="0"/>
              <a:t>Desalter</a:t>
            </a:r>
            <a:r>
              <a:rPr lang="en-US" sz="800" dirty="0" smtClean="0"/>
              <a:t>. Share additional water with Oxnard.</a:t>
            </a:r>
            <a:endParaRPr lang="en-US" sz="8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619185" y="1840234"/>
            <a:ext cx="288996" cy="5372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7805" y="3029383"/>
            <a:ext cx="920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BS#6 blends CMWD equivalent water.</a:t>
            </a:r>
            <a:endParaRPr lang="en-US" sz="800" dirty="0"/>
          </a:p>
        </p:txBody>
      </p:sp>
      <p:cxnSp>
        <p:nvCxnSpPr>
          <p:cNvPr id="35" name="Straight Arrow Connector 34"/>
          <p:cNvCxnSpPr>
            <a:stCxn id="34" idx="1"/>
          </p:cNvCxnSpPr>
          <p:nvPr/>
        </p:nvCxnSpPr>
        <p:spPr>
          <a:xfrm flipH="1" flipV="1">
            <a:off x="5258629" y="3298025"/>
            <a:ext cx="229176" cy="237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20757" y="3381565"/>
            <a:ext cx="991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Connect Oxnard conduit to Cross Base PL</a:t>
            </a:r>
            <a:endParaRPr lang="en-US" sz="8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702526" y="3695496"/>
            <a:ext cx="822960" cy="5204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A5A5A5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A5A5A5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39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/>
              <a:t>Alt#3</a:t>
            </a:r>
            <a:r>
              <a:rPr lang="en-US" sz="2800" dirty="0" smtClean="0"/>
              <a:t> Oxnard </a:t>
            </a:r>
            <a:r>
              <a:rPr lang="en-US" sz="2800" dirty="0"/>
              <a:t>BS#1 </a:t>
            </a:r>
            <a:r>
              <a:rPr lang="en-US" sz="2800" dirty="0" err="1" smtClean="0"/>
              <a:t>Desalter</a:t>
            </a:r>
            <a:r>
              <a:rPr lang="en-US" sz="2800" dirty="0" smtClean="0"/>
              <a:t> Optimization – </a:t>
            </a:r>
            <a:r>
              <a:rPr lang="en-US" sz="2800" dirty="0"/>
              <a:t>District Independent Project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972045"/>
            <a:ext cx="6930038" cy="406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7865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/>
              <a:t>Alt#4</a:t>
            </a:r>
            <a:r>
              <a:rPr lang="en-US" sz="2800" dirty="0" smtClean="0"/>
              <a:t> Buy Ventura/Casitas SWP Allocation (deliver through El Rio Spreading Grounds and pump out)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Ventura is building a new connection to CMWD so that existing MWD allocation can be delivered to Ventura.</a:t>
            </a:r>
          </a:p>
          <a:p>
            <a:r>
              <a:rPr lang="en-US" dirty="0" smtClean="0"/>
              <a:t>The District will participate in the construction of this pipeline and pay for imported water to be delivered to UWCD’s </a:t>
            </a:r>
            <a:r>
              <a:rPr lang="en-US" dirty="0" err="1" smtClean="0"/>
              <a:t>forebay</a:t>
            </a:r>
            <a:r>
              <a:rPr lang="en-US" dirty="0" smtClean="0"/>
              <a:t> for spreading and storage.</a:t>
            </a:r>
          </a:p>
          <a:p>
            <a:r>
              <a:rPr lang="en-US" dirty="0" smtClean="0"/>
              <a:t>UWCD will store the water, pump and deliver to PHWA via the OH pipeline.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67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9039" y="3230880"/>
            <a:ext cx="1584961" cy="801189"/>
          </a:xfrm>
        </p:spPr>
        <p:txBody>
          <a:bodyPr>
            <a:normAutofit/>
          </a:bodyPr>
          <a:lstStyle/>
          <a:p>
            <a:r>
              <a:rPr lang="en-US" sz="1200" b="1" u="sng" dirty="0" smtClean="0"/>
              <a:t>Alt#4</a:t>
            </a:r>
            <a:r>
              <a:rPr lang="en-US" sz="1200" dirty="0" smtClean="0"/>
              <a:t> Buy Ventura/Casitas SWP Allocation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84025" y="548065"/>
            <a:ext cx="0" cy="5045015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00411" y="745331"/>
            <a:ext cx="1226133" cy="1634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826545" y="548065"/>
            <a:ext cx="1057480" cy="1635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606550" y="352375"/>
            <a:ext cx="0" cy="361728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493321" y="2605911"/>
            <a:ext cx="322214" cy="394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7493321" y="2864716"/>
            <a:ext cx="322214" cy="4423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493321" y="2325727"/>
            <a:ext cx="322214" cy="442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36696" y="2475106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Low Quality Stream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7824674" y="2207042"/>
            <a:ext cx="13356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High Quality Stream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7815535" y="2743170"/>
            <a:ext cx="1202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Combined Stream</a:t>
            </a:r>
            <a:endParaRPr lang="en-US" sz="10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26544" y="549699"/>
            <a:ext cx="0" cy="195632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300993" y="352375"/>
            <a:ext cx="1305557" cy="50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578226" y="5581650"/>
            <a:ext cx="314324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2643189" y="6160294"/>
            <a:ext cx="1142999" cy="4762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641829" y="5636623"/>
            <a:ext cx="0" cy="523671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641829" y="5581650"/>
            <a:ext cx="859017" cy="0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786188" y="5621382"/>
            <a:ext cx="1360" cy="538912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641829" y="4873669"/>
            <a:ext cx="659127" cy="12656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641829" y="4873669"/>
            <a:ext cx="0" cy="653009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646718" y="4215897"/>
            <a:ext cx="1359" cy="5942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300956" y="4797469"/>
            <a:ext cx="345763" cy="12656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062038" y="4172016"/>
            <a:ext cx="2568628" cy="6328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62038" y="4215897"/>
            <a:ext cx="0" cy="653009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33946" y="3524499"/>
            <a:ext cx="741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Normal operation.</a:t>
            </a:r>
            <a:endParaRPr lang="en-US" sz="8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348175" y="3863053"/>
            <a:ext cx="1654" cy="2299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9135" y="1396890"/>
            <a:ext cx="1128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Ventura PL delivers additional Met water to UWCD spreading grounds.</a:t>
            </a:r>
            <a:endParaRPr lang="en-US" sz="8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52945" y="507114"/>
            <a:ext cx="28345" cy="9235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641829" y="1792080"/>
            <a:ext cx="1099454" cy="3420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37179" y="2045284"/>
            <a:ext cx="1219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supply is provided with normal OH deliveries.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A5A5A5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A5A5A5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459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Alt#4</a:t>
            </a:r>
            <a:r>
              <a:rPr lang="en-US" dirty="0" smtClean="0"/>
              <a:t> Buy </a:t>
            </a:r>
            <a:r>
              <a:rPr lang="en-US" dirty="0"/>
              <a:t>Ventura/Casitas SWP </a:t>
            </a:r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930400"/>
            <a:ext cx="7836866" cy="401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053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Alt#5</a:t>
            </a:r>
            <a:r>
              <a:rPr lang="en-US" dirty="0" smtClean="0"/>
              <a:t> Direct Potable Reuse – District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new </a:t>
            </a:r>
            <a:r>
              <a:rPr lang="en-US" dirty="0" smtClean="0"/>
              <a:t>0.25 MG tank </a:t>
            </a:r>
            <a:r>
              <a:rPr lang="en-US" dirty="0"/>
              <a:t>would receive advanced treated recycled water from the Oxnard AWPF. </a:t>
            </a:r>
          </a:p>
          <a:p>
            <a:pPr lvl="1"/>
            <a:r>
              <a:rPr lang="en-US" dirty="0"/>
              <a:t>The water would stay in the tank for 24 hours and then be tested. </a:t>
            </a:r>
          </a:p>
          <a:p>
            <a:pPr lvl="1"/>
            <a:r>
              <a:rPr lang="en-US" dirty="0"/>
              <a:t>Once quality is confirmed, it would be pumped into the influent of the PHWA BWRDF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Additional treatment will be required.</a:t>
            </a:r>
            <a:endParaRPr lang="en-US" dirty="0"/>
          </a:p>
          <a:p>
            <a:r>
              <a:rPr lang="en-US" dirty="0" smtClean="0"/>
              <a:t>A new pipeline would be required to connect the new source and the Cross Base Pipeline.</a:t>
            </a:r>
          </a:p>
          <a:p>
            <a:r>
              <a:rPr lang="en-US" dirty="0" smtClean="0"/>
              <a:t>No current regulation exists for permitting although recent reports indicate 5 years based on recently released confirmation of technical feasibility.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6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9039" y="3291839"/>
            <a:ext cx="1584961" cy="740230"/>
          </a:xfrm>
        </p:spPr>
        <p:txBody>
          <a:bodyPr>
            <a:normAutofit/>
          </a:bodyPr>
          <a:lstStyle/>
          <a:p>
            <a:r>
              <a:rPr lang="en-US" sz="1200" b="1" u="sng" dirty="0" smtClean="0"/>
              <a:t>Alt#5</a:t>
            </a:r>
            <a:r>
              <a:rPr lang="en-US" sz="1200" dirty="0" smtClean="0"/>
              <a:t> Direct Potable Reuse – District Only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84025" y="548065"/>
            <a:ext cx="9795" cy="3738185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493321" y="2605911"/>
            <a:ext cx="322214" cy="394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7493321" y="2864716"/>
            <a:ext cx="322214" cy="4423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493321" y="2325727"/>
            <a:ext cx="322214" cy="442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36696" y="2475106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Low Quality Stream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7824674" y="2207042"/>
            <a:ext cx="13356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High Quality Stream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7815535" y="2743170"/>
            <a:ext cx="1202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Combined Stream</a:t>
            </a:r>
            <a:endParaRPr lang="en-US" sz="1000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3521624" y="4286250"/>
            <a:ext cx="372196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172179" y="5054600"/>
            <a:ext cx="859017" cy="0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2044787" y="4286250"/>
            <a:ext cx="1476837" cy="8776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062038" y="4188619"/>
            <a:ext cx="1031082" cy="0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62038" y="4188619"/>
            <a:ext cx="0" cy="680287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521624" y="4985544"/>
            <a:ext cx="735666" cy="3175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521624" y="4286250"/>
            <a:ext cx="0" cy="699295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031196" y="5054601"/>
            <a:ext cx="0" cy="558005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05691" y="3880001"/>
            <a:ext cx="304800" cy="2440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9015" y="3548965"/>
            <a:ext cx="1391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Deliver high quality blended water to District.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1234428" y="2626494"/>
            <a:ext cx="1391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Connect AWPF supply to Cross Base PL.</a:t>
            </a:r>
            <a:endParaRPr lang="en-US" sz="8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516616" y="2980682"/>
            <a:ext cx="467208" cy="11015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38204" y="2079674"/>
            <a:ext cx="13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Blend new supply with UWCD using new OH connection.</a:t>
            </a:r>
            <a:endParaRPr lang="en-US" sz="8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162437" y="2417157"/>
            <a:ext cx="359187" cy="17068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71633" y="4188619"/>
            <a:ext cx="139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storage tank, monitoring equipment, and pumps.</a:t>
            </a:r>
            <a:endParaRPr lang="en-US" sz="8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90309" y="4552227"/>
            <a:ext cx="699904" cy="316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77062" y="5938102"/>
            <a:ext cx="1391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Additional treatment required. Assume UV.</a:t>
            </a:r>
            <a:endParaRPr lang="en-US" sz="8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4005943" y="5120482"/>
            <a:ext cx="471120" cy="8894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A5A5A5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A5A5A5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26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Been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8834"/>
            <a:ext cx="7323910" cy="448253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Water Workshop with Board Members (9-20-16)</a:t>
            </a:r>
          </a:p>
          <a:p>
            <a:pPr lvl="1"/>
            <a:r>
              <a:rPr lang="en-US" sz="1400" dirty="0" smtClean="0"/>
              <a:t>Presented system background, issues, etc.</a:t>
            </a:r>
          </a:p>
          <a:p>
            <a:pPr lvl="1"/>
            <a:r>
              <a:rPr lang="en-US" sz="1400" dirty="0" smtClean="0"/>
              <a:t>Administered 50+ question survey and inquired the importance of 7 evaluation criteria</a:t>
            </a:r>
          </a:p>
          <a:p>
            <a:pPr lvl="1"/>
            <a:r>
              <a:rPr lang="en-US" sz="1400" dirty="0" smtClean="0"/>
              <a:t>Board </a:t>
            </a:r>
            <a:r>
              <a:rPr lang="en-US" sz="1400" dirty="0"/>
              <a:t>m</a:t>
            </a:r>
            <a:r>
              <a:rPr lang="en-US" sz="1400" dirty="0" smtClean="0"/>
              <a:t>eeting </a:t>
            </a:r>
            <a:r>
              <a:rPr lang="en-US" sz="1400" dirty="0"/>
              <a:t>w</a:t>
            </a:r>
            <a:r>
              <a:rPr lang="en-US" sz="1400" dirty="0" smtClean="0"/>
              <a:t>ater </a:t>
            </a:r>
            <a:r>
              <a:rPr lang="en-US" sz="1400" dirty="0"/>
              <a:t>p</a:t>
            </a:r>
            <a:r>
              <a:rPr lang="en-US" sz="1400" dirty="0" smtClean="0"/>
              <a:t>resentation and board </a:t>
            </a:r>
            <a:r>
              <a:rPr lang="en-US" sz="1400" dirty="0"/>
              <a:t>s</a:t>
            </a:r>
            <a:r>
              <a:rPr lang="en-US" sz="1400" dirty="0" smtClean="0"/>
              <a:t>urvey </a:t>
            </a:r>
            <a:r>
              <a:rPr lang="en-US" sz="1400" dirty="0"/>
              <a:t>r</a:t>
            </a:r>
            <a:r>
              <a:rPr lang="en-US" sz="1400" dirty="0" smtClean="0"/>
              <a:t>esults incorporated into Alternatives Analysis Memo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Developed Alternative Analysis and Ranking System</a:t>
            </a:r>
          </a:p>
          <a:p>
            <a:pPr lvl="1"/>
            <a:r>
              <a:rPr lang="en-US" sz="1400" dirty="0"/>
              <a:t>F</a:t>
            </a:r>
            <a:r>
              <a:rPr lang="en-US" sz="1400" dirty="0" smtClean="0"/>
              <a:t>or each 7 criteria, determine weight (% of final alternative score based on surveyed values)</a:t>
            </a:r>
          </a:p>
          <a:p>
            <a:r>
              <a:rPr lang="en-US" sz="1600" dirty="0" smtClean="0"/>
              <a:t>Developed List of 29 Alternatives</a:t>
            </a:r>
          </a:p>
          <a:p>
            <a:r>
              <a:rPr lang="en-US" sz="1600" dirty="0" smtClean="0"/>
              <a:t>Analyzed Alternatives (10-4-16)</a:t>
            </a:r>
          </a:p>
          <a:p>
            <a:pPr lvl="1"/>
            <a:r>
              <a:rPr lang="en-US" sz="1400" dirty="0" smtClean="0"/>
              <a:t>Assigned scores to alternatives in each evaluation criteria category </a:t>
            </a:r>
          </a:p>
          <a:p>
            <a:r>
              <a:rPr lang="en-US" sz="1600" dirty="0" smtClean="0"/>
              <a:t>Summed Scores and Ranked Alternatives </a:t>
            </a:r>
          </a:p>
          <a:p>
            <a:pPr lvl="1"/>
            <a:r>
              <a:rPr lang="en-US" sz="1400" dirty="0" smtClean="0"/>
              <a:t>Memo “Water Supply Alternatives Analysis” dated </a:t>
            </a:r>
            <a:r>
              <a:rPr lang="en-US" sz="1400" dirty="0" smtClean="0">
                <a:solidFill>
                  <a:schemeClr val="tx1"/>
                </a:solidFill>
              </a:rPr>
              <a:t>11-4-16</a:t>
            </a:r>
          </a:p>
          <a:p>
            <a:pPr lvl="1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Developed high level cost estimates for top-ranked alternatives</a:t>
            </a:r>
          </a:p>
          <a:p>
            <a:pPr marL="457200" lvl="1" indent="0">
              <a:buNone/>
            </a:pP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54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Alt#5</a:t>
            </a:r>
            <a:r>
              <a:rPr lang="en-US" dirty="0" smtClean="0"/>
              <a:t> Direct </a:t>
            </a:r>
            <a:r>
              <a:rPr lang="en-US" dirty="0"/>
              <a:t>Potable Reuse – District Only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844040"/>
            <a:ext cx="5994646" cy="419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3606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Comparison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270000"/>
            <a:ext cx="6477001" cy="16841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13188" y="3108960"/>
            <a:ext cx="4933177" cy="30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7591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775270" cy="3880773"/>
          </a:xfrm>
        </p:spPr>
        <p:txBody>
          <a:bodyPr/>
          <a:lstStyle/>
          <a:p>
            <a:r>
              <a:rPr lang="en-US" dirty="0" smtClean="0"/>
              <a:t>Step 1 – Q4 2016</a:t>
            </a:r>
          </a:p>
          <a:p>
            <a:pPr lvl="1"/>
            <a:r>
              <a:rPr lang="en-US" dirty="0" smtClean="0"/>
              <a:t>Distill the discussion on Goals and Values into evaluation criteria (assign weights)  </a:t>
            </a:r>
            <a:r>
              <a:rPr lang="en-US" dirty="0" smtClean="0">
                <a:solidFill>
                  <a:srgbClr val="00B050"/>
                </a:solidFill>
              </a:rPr>
              <a:t>*COMPLETE* 9/16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Apply the evaluation criteria to the Potential Solutions </a:t>
            </a:r>
            <a:r>
              <a:rPr lang="en-US" dirty="0">
                <a:solidFill>
                  <a:srgbClr val="00B050"/>
                </a:solidFill>
              </a:rPr>
              <a:t>*COMPLETE</a:t>
            </a:r>
            <a:r>
              <a:rPr lang="en-US" dirty="0" smtClean="0">
                <a:solidFill>
                  <a:srgbClr val="00B050"/>
                </a:solidFill>
              </a:rPr>
              <a:t>* 10/16</a:t>
            </a:r>
            <a:endParaRPr lang="en-US" dirty="0" smtClean="0"/>
          </a:p>
          <a:p>
            <a:r>
              <a:rPr lang="en-US" dirty="0" smtClean="0"/>
              <a:t>Step 2 – Q1 2017</a:t>
            </a:r>
          </a:p>
          <a:p>
            <a:pPr lvl="1"/>
            <a:r>
              <a:rPr lang="en-US" dirty="0" smtClean="0"/>
              <a:t>Prepare presentation on Top 5 and overview of process </a:t>
            </a:r>
            <a:r>
              <a:rPr lang="en-US" dirty="0">
                <a:solidFill>
                  <a:srgbClr val="00B050"/>
                </a:solidFill>
              </a:rPr>
              <a:t>*COMPLETE</a:t>
            </a:r>
            <a:r>
              <a:rPr lang="en-US" dirty="0" smtClean="0">
                <a:solidFill>
                  <a:srgbClr val="00B050"/>
                </a:solidFill>
              </a:rPr>
              <a:t>* 10/16</a:t>
            </a:r>
            <a:endParaRPr lang="en-US" dirty="0" smtClean="0"/>
          </a:p>
          <a:p>
            <a:r>
              <a:rPr lang="en-US" dirty="0" smtClean="0"/>
              <a:t>Step 3 – Q2 2017</a:t>
            </a:r>
          </a:p>
          <a:p>
            <a:pPr lvl="1"/>
            <a:r>
              <a:rPr lang="en-US" dirty="0" smtClean="0"/>
              <a:t>Shortlist to Top 3 during Workshop #2 </a:t>
            </a:r>
            <a:r>
              <a:rPr lang="en-US" smtClean="0"/>
              <a:t>(11-10-16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Board to provide direction to further evaluation of Top 3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5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43269"/>
            <a:ext cx="5303521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5344" y="2405354"/>
            <a:ext cx="5863407" cy="2757681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621" y="1922743"/>
            <a:ext cx="7708779" cy="305311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Water Quality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Leader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Implementation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Reliability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 smtClean="0"/>
              <a:t>Independence/Control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Cost</a:t>
            </a:r>
            <a:endParaRPr lang="en-US" b="1" dirty="0"/>
          </a:p>
          <a:p>
            <a:pPr>
              <a:buFont typeface="+mj-lt"/>
              <a:buAutoNum type="arabicPeriod"/>
            </a:pPr>
            <a:r>
              <a:rPr lang="en-US" b="1" dirty="0" smtClean="0"/>
              <a:t>Innovation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211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206" y="2026195"/>
            <a:ext cx="3352800" cy="3251199"/>
          </a:xfrm>
          <a:ln w="5715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Brackish Water Desalination at District Yard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Direct Potable Reuse – PHWA, District Lead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Brackish Water Desalination at Oxnard BS#1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Desalter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, increase recovery on existing units – District Independent Project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Buy Ventura/Casitas SWP Allocation, deliver through El Rio Spreading Grounds and pump out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Direct Potable Reuse – District Only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650" y="1445623"/>
            <a:ext cx="3592704" cy="4499946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3875190" y="1358537"/>
            <a:ext cx="226549" cy="4682826"/>
          </a:xfrm>
          <a:prstGeom prst="rightBrace">
            <a:avLst>
              <a:gd name="adj1" fmla="val 54461"/>
              <a:gd name="adj2" fmla="val 49806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167052" y="3295002"/>
            <a:ext cx="243840" cy="8011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00950" y="1656863"/>
            <a:ext cx="809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TOP 5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33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FF9B4A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FF9B4A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71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Alt#1</a:t>
            </a:r>
            <a:r>
              <a:rPr lang="en-US" dirty="0" smtClean="0"/>
              <a:t> Brackish Water Desalination at District Yard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Seawater will be drawn through subsurface wells. (Feasibility study for Saline GW Intake/Disposal System, Dec. 1992.)</a:t>
            </a:r>
          </a:p>
          <a:p>
            <a:r>
              <a:rPr lang="en-US" dirty="0" smtClean="0"/>
              <a:t>A new RO unit at the District yard will treat the water and store it in a new tank.</a:t>
            </a:r>
          </a:p>
          <a:p>
            <a:r>
              <a:rPr lang="en-US" dirty="0" smtClean="0"/>
              <a:t>A new pipeline will connect the existing OH pipeline to the District’s Cross Base pipeline.</a:t>
            </a:r>
          </a:p>
          <a:p>
            <a:r>
              <a:rPr lang="en-US" dirty="0" smtClean="0"/>
              <a:t>The RO water will be blended with the groundwater and distributed to the District customers.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6081" y="1297416"/>
            <a:ext cx="2407920" cy="3274584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xmlns="" val="25440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39" y="3110937"/>
            <a:ext cx="1584961" cy="921132"/>
          </a:xfrm>
        </p:spPr>
        <p:txBody>
          <a:bodyPr>
            <a:normAutofit/>
          </a:bodyPr>
          <a:lstStyle/>
          <a:p>
            <a:r>
              <a:rPr lang="en-US" sz="1200" b="1" u="sng" dirty="0" smtClean="0"/>
              <a:t>Alt#1</a:t>
            </a:r>
            <a:r>
              <a:rPr lang="en-US" sz="1200" dirty="0"/>
              <a:t> </a:t>
            </a:r>
            <a:r>
              <a:rPr lang="en-US" sz="1200" dirty="0" smtClean="0"/>
              <a:t>Brackish </a:t>
            </a:r>
            <a:r>
              <a:rPr lang="en-US" sz="1200" dirty="0"/>
              <a:t>Water Desalination at District Yard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3875314" y="714103"/>
            <a:ext cx="8709" cy="2351314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072640" y="3065417"/>
            <a:ext cx="1802675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63932" y="3065418"/>
            <a:ext cx="17417" cy="1114696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397727" y="4180114"/>
            <a:ext cx="666205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380310" y="4180114"/>
            <a:ext cx="1" cy="99277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001485" y="5621382"/>
            <a:ext cx="1079864" cy="30482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837512" y="5508172"/>
            <a:ext cx="8705" cy="596537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37808" y="5508171"/>
            <a:ext cx="8705" cy="596537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92777" y="5172891"/>
            <a:ext cx="17417" cy="448491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018907" y="5172891"/>
            <a:ext cx="322215" cy="0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04800" y="5621382"/>
            <a:ext cx="705394" cy="0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35284" y="5656217"/>
            <a:ext cx="5235" cy="842214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493321" y="2605911"/>
            <a:ext cx="322214" cy="3947"/>
          </a:xfrm>
          <a:prstGeom prst="line">
            <a:avLst/>
          </a:prstGeom>
          <a:ln w="76200">
            <a:solidFill>
              <a:srgbClr val="FF000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7493321" y="2864716"/>
            <a:ext cx="322214" cy="4423"/>
          </a:xfrm>
          <a:prstGeom prst="line">
            <a:avLst/>
          </a:prstGeom>
          <a:ln w="7620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7493321" y="2325727"/>
            <a:ext cx="322214" cy="4426"/>
          </a:xfrm>
          <a:prstGeom prst="line">
            <a:avLst/>
          </a:prstGeom>
          <a:ln w="76200">
            <a:solidFill>
              <a:srgbClr val="00B050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36696" y="2475106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Low Quality Stream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824674" y="2207042"/>
            <a:ext cx="13356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High Quality Stream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7815535" y="2743170"/>
            <a:ext cx="1202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Combined Stream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789704"/>
            <a:ext cx="1578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Build connection to deliver UWCD supply to District yard.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24057" y="4578732"/>
            <a:ext cx="905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Blend UWCD with RO product water.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664136" y="6202368"/>
            <a:ext cx="620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storage tank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1198526" y="6321696"/>
            <a:ext cx="89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RO unit with Brine to Oxnard sewer.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9805" y="6291268"/>
            <a:ext cx="957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New subsurface seawater supply wells.</a:t>
            </a:r>
            <a:endParaRPr lang="en-US" sz="8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11920" y="6099581"/>
            <a:ext cx="214256" cy="1916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491792" y="3133198"/>
            <a:ext cx="476345" cy="1990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1491792" y="5810283"/>
            <a:ext cx="31122" cy="5114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2147511" y="6104708"/>
            <a:ext cx="197276" cy="2201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64136" y="5040397"/>
            <a:ext cx="265613" cy="4677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27991" y="7143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A5A5A5"/>
                </a:solidFill>
                <a:latin typeface="Arial Narrow" panose="020B0606020202030204" pitchFamily="34" charset="0"/>
              </a:rPr>
              <a:t>OH WELL FIELD</a:t>
            </a:r>
            <a:endParaRPr lang="en-US" sz="700" dirty="0">
              <a:solidFill>
                <a:srgbClr val="A5A5A5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86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Alt#1</a:t>
            </a:r>
            <a:r>
              <a:rPr lang="en-US" dirty="0" smtClean="0"/>
              <a:t> Brackish </a:t>
            </a:r>
            <a:r>
              <a:rPr lang="en-US" dirty="0"/>
              <a:t>Water Desalination at District Yard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" y="1760994"/>
            <a:ext cx="6046166" cy="42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7584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Alt#2</a:t>
            </a:r>
            <a:r>
              <a:rPr lang="en-US" dirty="0" smtClean="0"/>
              <a:t> Direct Potable Reuse – PHWA, District 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new 0.5 MG tank would receive advanced treated recycled water from the Oxnard AWPF. </a:t>
            </a:r>
          </a:p>
          <a:p>
            <a:pPr lvl="1"/>
            <a:r>
              <a:rPr lang="en-US" dirty="0" smtClean="0"/>
              <a:t>The water would stay in the tank for 24 hours and then be tested. </a:t>
            </a:r>
          </a:p>
          <a:p>
            <a:pPr lvl="1"/>
            <a:r>
              <a:rPr lang="en-US" dirty="0" smtClean="0"/>
              <a:t>Once quality is confirmed, it would be pumped into the influent of the PHWA BWRDF.</a:t>
            </a:r>
          </a:p>
          <a:p>
            <a:r>
              <a:rPr lang="en-US" dirty="0" smtClean="0"/>
              <a:t>The BWRDF would filter the blended water, as it currently does with influent UWCD. </a:t>
            </a:r>
          </a:p>
          <a:p>
            <a:pPr lvl="1"/>
            <a:r>
              <a:rPr lang="en-US" dirty="0" smtClean="0"/>
              <a:t>The AWPF product water would increase the influent water quality and increase the amount of water that can bypass this system.</a:t>
            </a:r>
          </a:p>
          <a:p>
            <a:r>
              <a:rPr lang="en-US" dirty="0" smtClean="0"/>
              <a:t>No current regulation exists for permitting, although recent reports indicate 5 years based on recently released confirmation of technical feasibility.</a:t>
            </a:r>
          </a:p>
          <a:p>
            <a:r>
              <a:rPr lang="en-US" dirty="0" smtClean="0"/>
              <a:t>May require an air gap.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Channel Islands Beach Community Services District - Water Workshop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1165224" cy="365125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68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1099</TotalTime>
  <Words>1277</Words>
  <Application>Microsoft Office PowerPoint</Application>
  <PresentationFormat>On-screen Show (4:3)</PresentationFormat>
  <Paragraphs>177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Facet</vt:lpstr>
      <vt:lpstr>Custom Design</vt:lpstr>
      <vt:lpstr>CHANNEL ISLANDS BEACH COMMUNITY SERVICES DISTRICT</vt:lpstr>
      <vt:lpstr>What Has Been Done</vt:lpstr>
      <vt:lpstr>Evaluation Criteria</vt:lpstr>
      <vt:lpstr>Alternatives Analysis</vt:lpstr>
      <vt:lpstr>Slide 5</vt:lpstr>
      <vt:lpstr>Alt#1 Brackish Water Desalination at District Yard</vt:lpstr>
      <vt:lpstr>Alt#1 Brackish Water Desalination at District Yard</vt:lpstr>
      <vt:lpstr>Alt#1 Brackish Water Desalination at District Yard</vt:lpstr>
      <vt:lpstr>Alt#2 Direct Potable Reuse – PHWA, District Lead</vt:lpstr>
      <vt:lpstr>Alt#2 Direct Potable Reuse – PHWA, District Lead</vt:lpstr>
      <vt:lpstr>Alt#2 Direct Potable Reuse – PHWA, District Lead</vt:lpstr>
      <vt:lpstr>Alt#3 Oxnard BS#1 Desalter Optimization – District Independent Project</vt:lpstr>
      <vt:lpstr>Alt#3 Oxnard BS#1 Desalter Optimization – District Independent Project</vt:lpstr>
      <vt:lpstr>Alt#3 Oxnard BS#1 Desalter Optimization – District Independent Project</vt:lpstr>
      <vt:lpstr>Alt#4 Buy Ventura/Casitas SWP Allocation (deliver through El Rio Spreading Grounds and pump out) </vt:lpstr>
      <vt:lpstr>Alt#4 Buy Ventura/Casitas SWP Allocation</vt:lpstr>
      <vt:lpstr>Alt#4 Buy Ventura/Casitas SWP Allocation</vt:lpstr>
      <vt:lpstr>Alt#5 Direct Potable Reuse – District Only</vt:lpstr>
      <vt:lpstr>Alt#5 Direct Potable Reuse – District Only</vt:lpstr>
      <vt:lpstr>Alt#5 Direct Potable Reuse – District Only</vt:lpstr>
      <vt:lpstr>Costs Comparison</vt:lpstr>
      <vt:lpstr>Next Steps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ISALNDS BEACH COMMUNITY SERVICES DISTRICT</dc:title>
  <dc:creator>Ryan Gallagher</dc:creator>
  <cp:lastModifiedBy>Erika</cp:lastModifiedBy>
  <cp:revision>88</cp:revision>
  <dcterms:created xsi:type="dcterms:W3CDTF">2016-07-25T14:51:05Z</dcterms:created>
  <dcterms:modified xsi:type="dcterms:W3CDTF">2016-11-04T18:20:45Z</dcterms:modified>
</cp:coreProperties>
</file>